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9" r:id="rId4"/>
  </p:sldMasterIdLst>
  <p:notesMasterIdLst>
    <p:notesMasterId r:id="rId33"/>
  </p:notesMasterIdLst>
  <p:handoutMasterIdLst>
    <p:handoutMasterId r:id="rId34"/>
  </p:handoutMasterIdLst>
  <p:sldIdLst>
    <p:sldId id="811" r:id="rId5"/>
    <p:sldId id="816" r:id="rId6"/>
    <p:sldId id="818" r:id="rId7"/>
    <p:sldId id="815" r:id="rId8"/>
    <p:sldId id="819" r:id="rId9"/>
    <p:sldId id="849" r:id="rId10"/>
    <p:sldId id="848" r:id="rId11"/>
    <p:sldId id="817" r:id="rId12"/>
    <p:sldId id="850" r:id="rId13"/>
    <p:sldId id="851" r:id="rId14"/>
    <p:sldId id="852" r:id="rId15"/>
    <p:sldId id="853" r:id="rId16"/>
    <p:sldId id="854" r:id="rId17"/>
    <p:sldId id="855" r:id="rId18"/>
    <p:sldId id="856" r:id="rId19"/>
    <p:sldId id="857" r:id="rId20"/>
    <p:sldId id="858" r:id="rId21"/>
    <p:sldId id="859" r:id="rId22"/>
    <p:sldId id="860" r:id="rId23"/>
    <p:sldId id="861" r:id="rId24"/>
    <p:sldId id="862" r:id="rId25"/>
    <p:sldId id="863" r:id="rId26"/>
    <p:sldId id="864" r:id="rId27"/>
    <p:sldId id="865" r:id="rId28"/>
    <p:sldId id="866" r:id="rId29"/>
    <p:sldId id="867" r:id="rId30"/>
    <p:sldId id="868" r:id="rId31"/>
    <p:sldId id="869" r:id="rId32"/>
  </p:sldIdLst>
  <p:sldSz cx="12192000" cy="6858000"/>
  <p:notesSz cx="7104063" cy="10234613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Black" panose="020B0A02040204020203" pitchFamily="34" charset="0"/>
      <p:bold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</p:embeddedFontLst>
  <p:custDataLst>
    <p:tags r:id="rId4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7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téphane GOBIN" initials="" lastIdx="0" clrIdx="6"/>
  <p:cmAuthor id="1" name="Sarah BOUTER" initials="SB" lastIdx="9" clrIdx="0">
    <p:extLst>
      <p:ext uri="{19B8F6BF-5375-455C-9EA6-DF929625EA0E}">
        <p15:presenceInfo xmlns:p15="http://schemas.microsoft.com/office/powerpoint/2012/main" userId="S-1-5-21-1801674531-1897051121-839522115-8424" providerId="AD"/>
      </p:ext>
    </p:extLst>
  </p:cmAuthor>
  <p:cmAuthor id="2" name="Thierry RICHARD" initials="TR" lastIdx="1" clrIdx="1">
    <p:extLst>
      <p:ext uri="{19B8F6BF-5375-455C-9EA6-DF929625EA0E}">
        <p15:presenceInfo xmlns:p15="http://schemas.microsoft.com/office/powerpoint/2012/main" userId="Thierry RICHARD" providerId="None"/>
      </p:ext>
    </p:extLst>
  </p:cmAuthor>
  <p:cmAuthor id="3" name="RICHARD Thierry Admin" initials="RTA" lastIdx="3" clrIdx="2">
    <p:extLst>
      <p:ext uri="{19B8F6BF-5375-455C-9EA6-DF929625EA0E}">
        <p15:presenceInfo xmlns:p15="http://schemas.microsoft.com/office/powerpoint/2012/main" userId="RICHARD Thierry Admin" providerId="None"/>
      </p:ext>
    </p:extLst>
  </p:cmAuthor>
  <p:cmAuthor id="4" name="Barthe, Karine (EXT - FR/Lannion)" initials="BK(F" lastIdx="1" clrIdx="3">
    <p:extLst>
      <p:ext uri="{19B8F6BF-5375-455C-9EA6-DF929625EA0E}">
        <p15:presenceInfo xmlns:p15="http://schemas.microsoft.com/office/powerpoint/2012/main" userId="Barthe, Karine (EXT - FR/Lannion)" providerId="None"/>
      </p:ext>
    </p:extLst>
  </p:cmAuthor>
  <p:cmAuthor id="5" name="Sabrina Kuhn" initials="SK" lastIdx="10" clrIdx="4">
    <p:extLst>
      <p:ext uri="{19B8F6BF-5375-455C-9EA6-DF929625EA0E}">
        <p15:presenceInfo xmlns:p15="http://schemas.microsoft.com/office/powerpoint/2012/main" userId="S-1-5-21-1801674531-1897051121-839522115-20220" providerId="AD"/>
      </p:ext>
    </p:extLst>
  </p:cmAuthor>
  <p:cmAuthor id="6" name="Emilie VILLETORTE" initials="EV" lastIdx="1" clrIdx="5">
    <p:extLst>
      <p:ext uri="{19B8F6BF-5375-455C-9EA6-DF929625EA0E}">
        <p15:presenceInfo xmlns:p15="http://schemas.microsoft.com/office/powerpoint/2012/main" userId="S::evilletorte@eni.fr::60a890f2-81d8-4a9a-b988-47c91ea199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258"/>
    <a:srgbClr val="016B9F"/>
    <a:srgbClr val="4AA5B7"/>
    <a:srgbClr val="AAD23B"/>
    <a:srgbClr val="FFFFFF"/>
    <a:srgbClr val="06516F"/>
    <a:srgbClr val="011F39"/>
    <a:srgbClr val="222933"/>
    <a:srgbClr val="141E26"/>
    <a:srgbClr val="3B5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067" autoAdjust="0"/>
  </p:normalViewPr>
  <p:slideViewPr>
    <p:cSldViewPr snapToGrid="0">
      <p:cViewPr varScale="1">
        <p:scale>
          <a:sx n="102" d="100"/>
          <a:sy n="102" d="100"/>
        </p:scale>
        <p:origin x="894" y="-150"/>
      </p:cViewPr>
      <p:guideLst>
        <p:guide orient="horz" pos="2160"/>
        <p:guide pos="3840"/>
        <p:guide pos="27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7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EB9EB-B186-4F9A-9F85-BBB1D65C7589}" type="datetimeFigureOut">
              <a:rPr lang="fr-FR" smtClean="0">
                <a:latin typeface="Segoe UI" panose="020B0502040204020203" pitchFamily="34" charset="0"/>
              </a:rPr>
              <a:t>12/04/2023</a:t>
            </a:fld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>
              <a:latin typeface="Segoe UI" panose="020B05020402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611C90E-7C5C-4FC7-8E56-A2E921698B81}" type="slidenum">
              <a:rPr lang="fr-FR" smtClean="0">
                <a:latin typeface="Segoe UI" panose="020B0502040204020203" pitchFamily="34" charset="0"/>
              </a:rPr>
              <a:t>‹N°›</a:t>
            </a:fld>
            <a:endParaRPr lang="fr-FR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90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E63BDECB-E14E-459C-896C-A883D5960C42}" type="datetimeFigureOut">
              <a:rPr lang="fr-FR" smtClean="0"/>
              <a:pPr/>
              <a:t>12/04/2023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Segoe UI" panose="020B0502040204020203" pitchFamily="34" charset="0"/>
              </a:defRPr>
            </a:lvl1pPr>
          </a:lstStyle>
          <a:p>
            <a:fld id="{00CA5B4E-61E0-4854-9785-88AF627D622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8058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71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marR="0" lvl="1" indent="0" algn="l" defTabSz="91440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4358"/>
              </a:buClr>
              <a:buSzTx/>
              <a:buFont typeface="Arial"/>
              <a:buNone/>
              <a:tabLst/>
              <a:defRPr/>
            </a:pPr>
            <a:r>
              <a:rPr lang="fr-FR" dirty="0"/>
              <a:t>Soucis de performance Mais s’améliore avec le temps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2399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41428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marR="0" lvl="1" indent="0" algn="l" defTabSz="91440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4358"/>
              </a:buClr>
              <a:buSzTx/>
              <a:buFont typeface="Arial"/>
              <a:buNone/>
              <a:tabLst/>
              <a:defRPr/>
            </a:pPr>
            <a:r>
              <a:rPr lang="fr-FR" dirty="0"/>
              <a:t>Open GL ES est une librairie qui utilise et manipule directement la carte graphique en natif pour un rendu performant et plus de possibilités (souvent en C++)</a:t>
            </a:r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81148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	 réexploiter les connaissances des développeurs  en Web/ HTML / JS /  </a:t>
            </a:r>
            <a:r>
              <a:rPr lang="fr-FR" dirty="0" err="1">
                <a:sym typeface="Wingdings" panose="05000000000000000000" pitchFamily="2" charset="2"/>
              </a:rPr>
              <a:t>Angular</a:t>
            </a:r>
            <a:r>
              <a:rPr lang="fr-FR" dirty="0">
                <a:sym typeface="Wingdings" panose="05000000000000000000" pitchFamily="2" charset="2"/>
              </a:rPr>
              <a:t> / </a:t>
            </a:r>
            <a:r>
              <a:rPr lang="fr-FR" dirty="0" err="1">
                <a:sym typeface="Wingdings" panose="05000000000000000000" pitchFamily="2" charset="2"/>
              </a:rPr>
              <a:t>React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Apache Cordova (</a:t>
            </a:r>
            <a:r>
              <a:rPr lang="fr-FR" dirty="0" err="1">
                <a:sym typeface="Wingdings" panose="05000000000000000000" pitchFamily="2" charset="2"/>
              </a:rPr>
              <a:t>PhoneGap</a:t>
            </a:r>
            <a:r>
              <a:rPr lang="fr-FR" dirty="0">
                <a:sym typeface="Wingdings" panose="05000000000000000000" pitchFamily="2" charset="2"/>
              </a:rPr>
              <a:t> à l’origine) est un Framework open source développer par la Fondation Apache. Il date de 2009.</a:t>
            </a:r>
          </a:p>
          <a:p>
            <a:r>
              <a:rPr lang="fr-FR" dirty="0">
                <a:sym typeface="Wingdings" panose="05000000000000000000" pitchFamily="2" charset="2"/>
              </a:rPr>
              <a:t>Cette plateforme est progressivement abandonnée. Elle n’a pas été mise à jour depuis 2021.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 err="1">
                <a:sym typeface="Wingdings" panose="05000000000000000000" pitchFamily="2" charset="2"/>
              </a:rPr>
              <a:t>Capacitor</a:t>
            </a:r>
            <a:r>
              <a:rPr lang="fr-FR" dirty="0">
                <a:sym typeface="Wingdings" panose="05000000000000000000" pitchFamily="2" charset="2"/>
              </a:rPr>
              <a:t> est un environnement cross-platform d’exécution pour des applications Web. Il est open source.</a:t>
            </a:r>
          </a:p>
          <a:p>
            <a:r>
              <a:rPr lang="fr-FR" dirty="0">
                <a:sym typeface="Wingdings" panose="05000000000000000000" pitchFamily="2" charset="2"/>
              </a:rPr>
              <a:t>Il est développer par l’équipe Ionic.</a:t>
            </a:r>
          </a:p>
        </p:txBody>
      </p:sp>
    </p:spTree>
    <p:extLst>
      <p:ext uri="{BB962C8B-B14F-4D97-AF65-F5344CB8AC3E}">
        <p14:creationId xmlns:p14="http://schemas.microsoft.com/office/powerpoint/2010/main" val="233423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Utilisation du langage JS par ex pour </a:t>
            </a:r>
            <a:r>
              <a:rPr lang="fr-FR" dirty="0" err="1"/>
              <a:t>React</a:t>
            </a:r>
            <a:r>
              <a:rPr lang="fr-FR" dirty="0"/>
              <a:t> Native </a:t>
            </a:r>
          </a:p>
          <a:p>
            <a:r>
              <a:rPr lang="fr-FR" dirty="0"/>
              <a:t>Dart pour Flutter</a:t>
            </a:r>
          </a:p>
          <a:p>
            <a:r>
              <a:rPr lang="fr-FR" dirty="0"/>
              <a:t>Permet de gérer les traitements métiers</a:t>
            </a:r>
          </a:p>
          <a:p>
            <a:r>
              <a:rPr lang="fr-FR" dirty="0"/>
              <a:t>Et génération de la couche présentation (composants visuels ) en code natif</a:t>
            </a:r>
          </a:p>
          <a:p>
            <a:r>
              <a:rPr lang="fr-FR" dirty="0">
                <a:sym typeface="Wingdings" panose="05000000000000000000" pitchFamily="2" charset="2"/>
              </a:rPr>
              <a:t> Optimisation du résultat</a:t>
            </a:r>
            <a:endParaRPr lang="fr-FR" dirty="0"/>
          </a:p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87534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78093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95382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85713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74601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36955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Mobile est privilégié par tous les groupes et tranches d’âges.</a:t>
            </a:r>
          </a:p>
          <a:p>
            <a:endParaRPr lang="fr-FR" dirty="0"/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Les applications mobiles sont apparues dans les années 1990</a:t>
            </a:r>
            <a:r>
              <a:rPr lang="fr-FR" b="0" i="0" u="none" strike="noStrike" baseline="30000" dirty="0">
                <a:solidFill>
                  <a:srgbClr val="3366CC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Elles ont émergées du développement d’Internet et des télécommunications. </a:t>
            </a:r>
          </a:p>
          <a:p>
            <a:pPr algn="l"/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 nombre des applications mobiles a pris son essor avec le lancement de l'iPhone 2007 augmente rapidement à partir de 2007</a:t>
            </a:r>
          </a:p>
          <a:p>
            <a:r>
              <a:rPr lang="fr-FR" dirty="0"/>
              <a:t>Depuis l’arrivée d’Android en 2008.</a:t>
            </a:r>
          </a:p>
          <a:p>
            <a:r>
              <a:rPr lang="fr-FR" dirty="0"/>
              <a:t>Les 2 grands groupes ont mis tout en œuvre pour que les applications mobiles soient mises en avant</a:t>
            </a:r>
            <a:br>
              <a:rPr lang="fr-FR" dirty="0"/>
            </a:b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strike="noStrike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 marché en pleine expansion; il</a:t>
            </a:r>
            <a:r>
              <a:rPr lang="fr-FR" sz="1200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croit d’environ 13% par an</a:t>
            </a:r>
            <a:endParaRPr lang="fr-FR" sz="1200" b="0" strike="noStrike" spc="-1" dirty="0">
              <a:latin typeface="Arial"/>
            </a:endParaRPr>
          </a:p>
          <a:p>
            <a:pPr marL="342900" indent="-342900">
              <a:lnSpc>
                <a:spcPct val="150000"/>
              </a:lnSpc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b="0" strike="noStrike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tendance à la hausse depuis le début dans les années 1990</a:t>
            </a:r>
          </a:p>
          <a:p>
            <a:pPr marL="342900" indent="-342900">
              <a:lnSpc>
                <a:spcPct val="150000"/>
              </a:lnSpc>
              <a:buClr>
                <a:srgbClr val="348899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grosses opportunités pour les éditeurs comme pour les développeurs</a:t>
            </a:r>
            <a:endParaRPr lang="fr-FR" sz="1200" b="0" strike="noStrike" spc="-1" dirty="0">
              <a:solidFill>
                <a:srgbClr val="34364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885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30400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Indiquer les avantages pour les dev.</a:t>
            </a:r>
          </a:p>
          <a:p>
            <a:r>
              <a:rPr lang="fr-FR" dirty="0"/>
              <a:t>Marché en puissance -&gt; ++</a:t>
            </a:r>
          </a:p>
          <a:p>
            <a:r>
              <a:rPr lang="fr-FR" dirty="0"/>
              <a:t>Mobile First = Pense leur produit par le mobile en Premier</a:t>
            </a:r>
            <a:endParaRPr lang="fr-FR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>
              <a:solidFill>
                <a:prstClr val="white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27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Dev Natif 		VS 	Dev Multi Plateformes</a:t>
            </a:r>
          </a:p>
          <a:p>
            <a:r>
              <a:rPr lang="fr-FR" dirty="0"/>
              <a:t>Techno/langages		Peut de dev experts dans les 2 solutions (</a:t>
            </a:r>
            <a:r>
              <a:rPr lang="fr-FR" dirty="0" err="1"/>
              <a:t>IOs</a:t>
            </a:r>
            <a:r>
              <a:rPr lang="fr-FR" dirty="0"/>
              <a:t>/ Android)	</a:t>
            </a:r>
          </a:p>
          <a:p>
            <a:r>
              <a:rPr lang="fr-FR" dirty="0"/>
              <a:t>spécifiques</a:t>
            </a:r>
          </a:p>
        </p:txBody>
      </p:sp>
    </p:spTree>
    <p:extLst>
      <p:ext uri="{BB962C8B-B14F-4D97-AF65-F5344CB8AC3E}">
        <p14:creationId xmlns:p14="http://schemas.microsoft.com/office/powerpoint/2010/main" val="73542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Android Java/</a:t>
            </a:r>
            <a:r>
              <a:rPr lang="fr-FR" dirty="0" err="1"/>
              <a:t>Kotlin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IOs</a:t>
            </a:r>
            <a:r>
              <a:rPr lang="fr-FR" dirty="0"/>
              <a:t> </a:t>
            </a:r>
            <a:r>
              <a:rPr lang="fr-FR" dirty="0" err="1"/>
              <a:t>ObjectC</a:t>
            </a:r>
            <a:r>
              <a:rPr lang="fr-FR" dirty="0"/>
              <a:t>/Swift (oiseau)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3138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 seul code permet de générer 2 solutions (</a:t>
            </a:r>
            <a:r>
              <a:rPr lang="fr-FR" dirty="0" err="1"/>
              <a:t>IOs</a:t>
            </a:r>
            <a:r>
              <a:rPr lang="fr-FR" dirty="0"/>
              <a:t> Android)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87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solutions radicalement opposées</a:t>
            </a:r>
          </a:p>
          <a:p>
            <a:r>
              <a:rPr lang="fr-FR" dirty="0"/>
              <a:t>Pourquoi dev </a:t>
            </a:r>
          </a:p>
          <a:p>
            <a:r>
              <a:rPr lang="fr-FR" dirty="0"/>
              <a:t>	natif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/>
              <a:t>solution plus vaste et plus précise (optimale et ergonomique) </a:t>
            </a:r>
            <a:r>
              <a:rPr lang="fr-FR" dirty="0">
                <a:sym typeface="Wingdings" panose="05000000000000000000" pitchFamily="2" charset="2"/>
              </a:rPr>
              <a:t> Mais plusieurs versions de code à maintenir</a:t>
            </a:r>
            <a:endParaRPr lang="fr-FR" dirty="0"/>
          </a:p>
          <a:p>
            <a:r>
              <a:rPr lang="fr-FR" dirty="0"/>
              <a:t>	multi-plateforme </a:t>
            </a:r>
            <a:r>
              <a:rPr lang="fr-FR" dirty="0">
                <a:sym typeface="Wingdings" panose="05000000000000000000" pitchFamily="2" charset="2"/>
              </a:rPr>
              <a:t> plein de compromis  ET pas toutes les fonctionnalités  Une seule version de code 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120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405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560" lvl="1" indent="0">
              <a:spcBef>
                <a:spcPts val="1001"/>
              </a:spcBef>
              <a:buClr>
                <a:srgbClr val="004358"/>
              </a:buClr>
              <a:buFont typeface="Arial"/>
              <a:buNone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5473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5776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COUV SLIDE">
    <p:bg>
      <p:bgPr>
        <a:solidFill>
          <a:srgbClr val="222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116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UV SLIDE">
    <p:bg>
      <p:bgPr>
        <a:solidFill>
          <a:srgbClr val="3B51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E538FD0F-57FB-48AB-B25B-B9AEB2B093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26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 SLIDE BL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1689099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22293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Titre du cours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68774"/>
            <a:ext cx="9144000" cy="1655762"/>
          </a:xfrm>
        </p:spPr>
        <p:txBody>
          <a:bodyPr/>
          <a:lstStyle>
            <a:lvl1pPr marL="0" indent="0" algn="ctr">
              <a:buNone/>
              <a:defRPr sz="2400" b="1" baseline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Numéro du module - Titre du module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34905F83-6224-42D1-9773-417C78320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824536"/>
            <a:ext cx="831821" cy="831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111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8D67CB-3D42-459B-9239-7A5DBB57DD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CD37DFD-DBDA-4BDA-9060-2DA6AD401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3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>
            <a:extLst>
              <a:ext uri="{FF2B5EF4-FFF2-40B4-BE49-F238E27FC236}">
                <a16:creationId xmlns:a16="http://schemas.microsoft.com/office/drawing/2014/main" id="{394100EE-EC43-469D-8B81-86937495DB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30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FEC1E22-CB41-4D08-9AB7-FD5BE57DB84E}"/>
              </a:ext>
            </a:extLst>
          </p:cNvPr>
          <p:cNvGrpSpPr/>
          <p:nvPr userDrawn="1"/>
        </p:nvGrpSpPr>
        <p:grpSpPr>
          <a:xfrm>
            <a:off x="0" y="7022130"/>
            <a:ext cx="3013379" cy="324495"/>
            <a:chOff x="2411233" y="2460991"/>
            <a:chExt cx="7675165" cy="82649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34FFA7-A9EF-4270-9C94-D41D7FD2BCC7}"/>
                </a:ext>
              </a:extLst>
            </p:cNvPr>
            <p:cNvSpPr/>
            <p:nvPr/>
          </p:nvSpPr>
          <p:spPr>
            <a:xfrm>
              <a:off x="2411233" y="2460994"/>
              <a:ext cx="826495" cy="826495"/>
            </a:xfrm>
            <a:prstGeom prst="rect">
              <a:avLst/>
            </a:prstGeom>
            <a:solidFill>
              <a:srgbClr val="011F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9921BEF-5575-4FEE-85A8-095CFB9C4970}"/>
                </a:ext>
              </a:extLst>
            </p:cNvPr>
            <p:cNvSpPr/>
            <p:nvPr/>
          </p:nvSpPr>
          <p:spPr>
            <a:xfrm>
              <a:off x="3552678" y="2460994"/>
              <a:ext cx="826495" cy="826495"/>
            </a:xfrm>
            <a:prstGeom prst="rect">
              <a:avLst/>
            </a:pr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4D7B07-4171-4E41-90F2-05A34931EE0D}"/>
                </a:ext>
              </a:extLst>
            </p:cNvPr>
            <p:cNvSpPr/>
            <p:nvPr/>
          </p:nvSpPr>
          <p:spPr>
            <a:xfrm>
              <a:off x="4694123" y="2460994"/>
              <a:ext cx="826495" cy="826495"/>
            </a:xfrm>
            <a:prstGeom prst="rect">
              <a:avLst/>
            </a:prstGeom>
            <a:solidFill>
              <a:srgbClr val="95B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AF220C-579F-449D-89CB-702A9844192A}"/>
                </a:ext>
              </a:extLst>
            </p:cNvPr>
            <p:cNvSpPr/>
            <p:nvPr/>
          </p:nvSpPr>
          <p:spPr>
            <a:xfrm>
              <a:off x="5835568" y="2460993"/>
              <a:ext cx="826495" cy="826495"/>
            </a:xfrm>
            <a:prstGeom prst="rect">
              <a:avLst/>
            </a:pr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1FEC04-9882-44FF-9D2E-14A90AB234A9}"/>
                </a:ext>
              </a:extLst>
            </p:cNvPr>
            <p:cNvSpPr/>
            <p:nvPr/>
          </p:nvSpPr>
          <p:spPr>
            <a:xfrm>
              <a:off x="6977013" y="2460993"/>
              <a:ext cx="826495" cy="826495"/>
            </a:xfrm>
            <a:prstGeom prst="rect">
              <a:avLst/>
            </a:prstGeom>
            <a:solidFill>
              <a:srgbClr val="4AA5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FFA532-EF18-4DD7-8996-901694372F23}"/>
                </a:ext>
              </a:extLst>
            </p:cNvPr>
            <p:cNvSpPr/>
            <p:nvPr/>
          </p:nvSpPr>
          <p:spPr>
            <a:xfrm>
              <a:off x="8118458" y="2460992"/>
              <a:ext cx="826495" cy="826495"/>
            </a:xfrm>
            <a:prstGeom prst="rect">
              <a:avLst/>
            </a:pr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56ECF8-5A1A-4331-A5CC-4160C7283752}"/>
                </a:ext>
              </a:extLst>
            </p:cNvPr>
            <p:cNvSpPr/>
            <p:nvPr/>
          </p:nvSpPr>
          <p:spPr>
            <a:xfrm>
              <a:off x="9259903" y="2460991"/>
              <a:ext cx="826495" cy="826495"/>
            </a:xfrm>
            <a:prstGeom prst="rect">
              <a:avLst/>
            </a:pr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8BC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custDataLst>
      <p:tags r:id="rId8"/>
    </p:custDataLst>
    <p:extLst>
      <p:ext uri="{BB962C8B-B14F-4D97-AF65-F5344CB8AC3E}">
        <p14:creationId xmlns:p14="http://schemas.microsoft.com/office/powerpoint/2010/main" val="43460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6" r:id="rId2"/>
    <p:sldLayoutId id="2147483723" r:id="rId3"/>
    <p:sldLayoutId id="2147483701" r:id="rId4"/>
    <p:sldLayoutId id="2147483702" r:id="rId5"/>
    <p:sldLayoutId id="2147483724" r:id="rId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4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265574-43AB-41F0-A41B-29676FE664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085B9-204F-4210-8395-B413A3853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780"/>
          <a:stretch/>
        </p:blipFill>
        <p:spPr>
          <a:xfrm>
            <a:off x="1" y="0"/>
            <a:ext cx="3470988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819525" y="2235200"/>
            <a:ext cx="8017952" cy="2387600"/>
          </a:xfrm>
          <a:noFill/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Les technologies cross-platform :</a:t>
            </a:r>
            <a:b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</a:br>
            <a:r>
              <a:rPr lang="fr-FR" sz="4400" b="0" strike="noStrike" spc="-1" dirty="0">
                <a:solidFill>
                  <a:srgbClr val="FFFFFF"/>
                </a:solidFill>
                <a:latin typeface="Segoe UI Light"/>
              </a:rPr>
              <a:t>Ionic</a:t>
            </a:r>
            <a:br>
              <a:rPr lang="fr-FR" dirty="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fr-FR" dirty="0">
                <a:solidFill>
                  <a:srgbClr val="AAD23B"/>
                </a:solidFill>
                <a:latin typeface="Segoe UI Light"/>
                <a:cs typeface="Segoe UI Light"/>
              </a:rPr>
              <a:t>Module 01 - Développer une application mobile aujourd’hui</a:t>
            </a:r>
            <a:endParaRPr lang="fr-FR" dirty="0">
              <a:solidFill>
                <a:srgbClr val="AAD23B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203AEC74-3337-41FF-811E-15C4E7D8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5657" y="5704514"/>
            <a:ext cx="831820" cy="8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Deux visions du développement mobile s’opposent 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             natif                                multi-plateforme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20000"/>
              </a:lnSpc>
            </a:pPr>
            <a:endParaRPr lang="fr-FR" sz="2400" dirty="0">
              <a:solidFill>
                <a:srgbClr val="141E26"/>
              </a:solidFill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F1A0F1B-9A36-E34B-B33E-BC16BE770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151" y="2406681"/>
            <a:ext cx="2688569" cy="25666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14068AE-EF66-46F1-A964-A727734A9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219" y="2406681"/>
            <a:ext cx="2688569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8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937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développement natif repose sur les technologies et langages supportés nativement par la plateforme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8ADF43-3D31-E206-B380-78ED267D0AEC}"/>
              </a:ext>
            </a:extLst>
          </p:cNvPr>
          <p:cNvSpPr/>
          <p:nvPr/>
        </p:nvSpPr>
        <p:spPr>
          <a:xfrm>
            <a:off x="3506876" y="2889566"/>
            <a:ext cx="3302493" cy="27698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48899"/>
              </a:solidFill>
            </a:endParaRPr>
          </a:p>
        </p:txBody>
      </p:sp>
      <p:pic>
        <p:nvPicPr>
          <p:cNvPr id="10" name="Picture 4" descr="Image result for maven">
            <a:extLst>
              <a:ext uri="{FF2B5EF4-FFF2-40B4-BE49-F238E27FC236}">
                <a16:creationId xmlns:a16="http://schemas.microsoft.com/office/drawing/2014/main" id="{5BA326FA-B633-71BD-5B92-0FDC53B73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49" y="3096071"/>
            <a:ext cx="1700120" cy="589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android studio">
            <a:extLst>
              <a:ext uri="{FF2B5EF4-FFF2-40B4-BE49-F238E27FC236}">
                <a16:creationId xmlns:a16="http://schemas.microsoft.com/office/drawing/2014/main" id="{BEAACDB2-D8CB-9BAD-56D4-5EDD7A9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71" y="4565631"/>
            <a:ext cx="1039012" cy="103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Image result for kotlin">
            <a:extLst>
              <a:ext uri="{FF2B5EF4-FFF2-40B4-BE49-F238E27FC236}">
                <a16:creationId xmlns:a16="http://schemas.microsoft.com/office/drawing/2014/main" id="{8B7B4DD9-D5D5-FD19-D163-FBA976DA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452" y="3270682"/>
            <a:ext cx="1381987" cy="30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Image result for android">
            <a:extLst>
              <a:ext uri="{FF2B5EF4-FFF2-40B4-BE49-F238E27FC236}">
                <a16:creationId xmlns:a16="http://schemas.microsoft.com/office/drawing/2014/main" id="{2839FC59-07EE-77C5-8CCD-841D823FF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50" y="3693813"/>
            <a:ext cx="1185523" cy="13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Image result for java">
            <a:extLst>
              <a:ext uri="{FF2B5EF4-FFF2-40B4-BE49-F238E27FC236}">
                <a16:creationId xmlns:a16="http://schemas.microsoft.com/office/drawing/2014/main" id="{1836D4EF-1211-5752-1740-B21EE9EA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29" y="4057650"/>
            <a:ext cx="815894" cy="14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705565-7747-B373-BC72-24BD59A9EE0E}"/>
              </a:ext>
            </a:extLst>
          </p:cNvPr>
          <p:cNvSpPr/>
          <p:nvPr/>
        </p:nvSpPr>
        <p:spPr>
          <a:xfrm>
            <a:off x="7710507" y="2894119"/>
            <a:ext cx="3302493" cy="27698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48899"/>
              </a:solidFill>
            </a:endParaRPr>
          </a:p>
        </p:txBody>
      </p:sp>
      <p:pic>
        <p:nvPicPr>
          <p:cNvPr id="16" name="Picture 20" descr="Image result for ios">
            <a:extLst>
              <a:ext uri="{FF2B5EF4-FFF2-40B4-BE49-F238E27FC236}">
                <a16:creationId xmlns:a16="http://schemas.microsoft.com/office/drawing/2014/main" id="{B94CC2C8-F65A-8CA8-15BC-38BCEA738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91" y="3169696"/>
            <a:ext cx="2041124" cy="20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Image result for objective c">
            <a:extLst>
              <a:ext uri="{FF2B5EF4-FFF2-40B4-BE49-F238E27FC236}">
                <a16:creationId xmlns:a16="http://schemas.microsoft.com/office/drawing/2014/main" id="{626FBDFE-C51A-592E-3FD8-24511B082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30" y="4587563"/>
            <a:ext cx="1011118" cy="10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Image result for swift">
            <a:extLst>
              <a:ext uri="{FF2B5EF4-FFF2-40B4-BE49-F238E27FC236}">
                <a16:creationId xmlns:a16="http://schemas.microsoft.com/office/drawing/2014/main" id="{F1880ADD-A272-09B1-69D5-1EA7C08D8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710" y="2933534"/>
            <a:ext cx="959289" cy="103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" descr="Image result for xcode">
            <a:extLst>
              <a:ext uri="{FF2B5EF4-FFF2-40B4-BE49-F238E27FC236}">
                <a16:creationId xmlns:a16="http://schemas.microsoft.com/office/drawing/2014/main" id="{73064B96-9BA9-098C-D3D9-D0193664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70" y="2980860"/>
            <a:ext cx="1011118" cy="10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8" descr="Image result for osx">
            <a:extLst>
              <a:ext uri="{FF2B5EF4-FFF2-40B4-BE49-F238E27FC236}">
                <a16:creationId xmlns:a16="http://schemas.microsoft.com/office/drawing/2014/main" id="{EC1819C8-55B2-120B-7382-C7A2C8EC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290" y="4911037"/>
            <a:ext cx="1342933" cy="7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7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1380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Le développement multiplateforme où un code source permet de générer une application pour plusieurs plateformes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4" name="Picture 16" descr="Image result for android">
            <a:extLst>
              <a:ext uri="{FF2B5EF4-FFF2-40B4-BE49-F238E27FC236}">
                <a16:creationId xmlns:a16="http://schemas.microsoft.com/office/drawing/2014/main" id="{8621699D-F8F7-AC25-E1F4-2FE99471F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299" y="4538589"/>
            <a:ext cx="1185523" cy="13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mage result for ios">
            <a:extLst>
              <a:ext uri="{FF2B5EF4-FFF2-40B4-BE49-F238E27FC236}">
                <a16:creationId xmlns:a16="http://schemas.microsoft.com/office/drawing/2014/main" id="{32C05725-BED8-2297-01C9-E713723B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18251"/>
            <a:ext cx="2041124" cy="20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CBE47B5-D347-A24C-1BC4-883BFC45F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3015" y="2042196"/>
            <a:ext cx="2688569" cy="2566638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280BAB3-88E9-5309-D19B-AE9958271BC6}"/>
              </a:ext>
            </a:extLst>
          </p:cNvPr>
          <p:cNvCxnSpPr/>
          <p:nvPr/>
        </p:nvCxnSpPr>
        <p:spPr>
          <a:xfrm flipH="1">
            <a:off x="5220061" y="3888788"/>
            <a:ext cx="875939" cy="649801"/>
          </a:xfrm>
          <a:prstGeom prst="straightConnector1">
            <a:avLst/>
          </a:prstGeom>
          <a:ln w="57150">
            <a:solidFill>
              <a:srgbClr val="06516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240EAA4-AA06-D8C7-CA26-9DE9D3A23499}"/>
              </a:ext>
            </a:extLst>
          </p:cNvPr>
          <p:cNvCxnSpPr>
            <a:cxnSpLocks/>
          </p:cNvCxnSpPr>
          <p:nvPr/>
        </p:nvCxnSpPr>
        <p:spPr>
          <a:xfrm>
            <a:off x="6096000" y="3888788"/>
            <a:ext cx="1020562" cy="649801"/>
          </a:xfrm>
          <a:prstGeom prst="straightConnector1">
            <a:avLst/>
          </a:prstGeom>
          <a:ln w="57150">
            <a:solidFill>
              <a:srgbClr val="06516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7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6A19B94-2CEB-CFFF-5A53-4C8FA2A08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517" y="2039239"/>
            <a:ext cx="4758039" cy="4743398"/>
          </a:xfrm>
          <a:prstGeom prst="rect">
            <a:avLst/>
          </a:prstGeom>
        </p:spPr>
      </p:pic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1380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Ces deux visions sont radicalement opposées et possèdent chacune des fervents défenseurs et des détracteurs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Dans un monde imaginaire où…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n’y aurait aucune contrainte de planning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n’y aurait pas de contrainte de budget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Il n’y aurait pas d’exigence de réactivité lors de la maintenance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On trouverait toutes les compétences nécessaires sans problèmes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>
              <a:lnSpc>
                <a:spcPct val="120000"/>
              </a:lnSpc>
            </a:pPr>
            <a:r>
              <a:rPr lang="fr-FR" sz="2400" b="1" strike="noStrike" spc="-1" dirty="0">
                <a:solidFill>
                  <a:srgbClr val="95B258"/>
                </a:solidFill>
                <a:latin typeface="Segoe UI"/>
              </a:rPr>
              <a:t>Seul le développement natif existerait !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38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44224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Adoptons le point de vue du client et du projet :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existe un planning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existe un budget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y a des exigences de réactivité en termes de maintenance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Il y a un nombre li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mité de collaborateurs et de compétences disponibles à un instant T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endParaRPr lang="fr-FR" spc="-1" dirty="0">
              <a:solidFill>
                <a:srgbClr val="343642"/>
              </a:solidFill>
              <a:latin typeface="Segoe UI"/>
            </a:endParaRPr>
          </a:p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b="1" dirty="0">
                <a:solidFill>
                  <a:srgbClr val="95B2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 développement multiplateforme = un seul code source </a:t>
            </a:r>
            <a:r>
              <a:rPr lang="fr-FR" sz="2400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Il permet </a:t>
            </a:r>
            <a:r>
              <a:rPr lang="fr-FR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mieux prendre en compte les contraintes projet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1800" dirty="0">
                <a:solidFill>
                  <a:srgbClr val="34364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MAIS nécessite quelques compromis</a:t>
            </a:r>
            <a:endParaRPr lang="fr-FR" sz="1800" dirty="0">
              <a:solidFill>
                <a:srgbClr val="962D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3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technologies de développement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39446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b="0" strike="noStrike" spc="-1" dirty="0">
                <a:solidFill>
                  <a:srgbClr val="343642"/>
                </a:solidFill>
                <a:latin typeface="Segoe UI"/>
              </a:rPr>
              <a:t>Quelles sont les contraintes des technologies multi-plateformes ?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Performance et fluidité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Éloignement du « Look &amp; </a:t>
            </a:r>
            <a:r>
              <a:rPr lang="fr-FR" spc="-1" dirty="0" err="1">
                <a:solidFill>
                  <a:srgbClr val="343642"/>
                </a:solidFill>
                <a:latin typeface="Segoe UI"/>
              </a:rPr>
              <a:t>Feel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 » de la plateforme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Recours au développement natif </a:t>
            </a:r>
            <a:r>
              <a:rPr lang="fr-FR" spc="-1" dirty="0">
                <a:solidFill>
                  <a:srgbClr val="343642"/>
                </a:solidFill>
                <a:latin typeface="Segoe UI"/>
              </a:rPr>
              <a:t>nécessaire pour utiliser les fonctionnalités du smartphone</a:t>
            </a:r>
          </a:p>
          <a:p>
            <a:pPr marL="1143000" lvl="2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GPS précis, </a:t>
            </a:r>
          </a:p>
          <a:p>
            <a:pPr marL="1143000" lvl="2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Contacts, </a:t>
            </a:r>
          </a:p>
          <a:p>
            <a:pPr marL="1143000" lvl="2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Accéléromètre, </a:t>
            </a:r>
          </a:p>
          <a:p>
            <a:pPr marL="1143000" lvl="2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…</a:t>
            </a:r>
            <a:endParaRPr lang="fr-FR" sz="1800" dirty="0">
              <a:solidFill>
                <a:srgbClr val="962D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7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Tour d’horizon des technologies multi-plateformes</a:t>
            </a:r>
          </a:p>
        </p:txBody>
      </p:sp>
    </p:spTree>
    <p:extLst>
      <p:ext uri="{BB962C8B-B14F-4D97-AF65-F5344CB8AC3E}">
        <p14:creationId xmlns:p14="http://schemas.microsoft.com/office/powerpoint/2010/main" val="393166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Tour d’horizon des technologies multi-plateformes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2359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existe plusieurs types de technologies multiplateformes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Dédiées aux jeux vidéo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b="0" strike="noStrike" spc="-1" dirty="0">
                <a:solidFill>
                  <a:srgbClr val="343642"/>
                </a:solidFill>
                <a:latin typeface="Segoe UI"/>
              </a:rPr>
              <a:t>Utilisant les technologies web (HTML/CSS/JS)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Mettant en avant un métalangage et traduisant celui-ci en commandes natives</a:t>
            </a:r>
          </a:p>
          <a:p>
            <a:pPr marL="685800" lvl="1" indent="-228240"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pc="-1" dirty="0">
                <a:solidFill>
                  <a:srgbClr val="343642"/>
                </a:solidFill>
                <a:latin typeface="Segoe UI"/>
              </a:rPr>
              <a:t>Ionic et son approche hybride…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2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Tour d’horizon des technologies multi-plateformes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technologies dédiées aux jeux vidéo (OpenGL ES)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Picture 2" descr="Image result for Unity">
            <a:extLst>
              <a:ext uri="{FF2B5EF4-FFF2-40B4-BE49-F238E27FC236}">
                <a16:creationId xmlns:a16="http://schemas.microsoft.com/office/drawing/2014/main" id="{A7A6B89D-E729-0D81-B08F-18A4502D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76" y="4178880"/>
            <a:ext cx="3814151" cy="138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cocos2d">
            <a:extLst>
              <a:ext uri="{FF2B5EF4-FFF2-40B4-BE49-F238E27FC236}">
                <a16:creationId xmlns:a16="http://schemas.microsoft.com/office/drawing/2014/main" id="{B08ECE6E-FA19-E70F-22D5-6B28C19E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246" y="3728784"/>
            <a:ext cx="1619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unreal engine mobile">
            <a:extLst>
              <a:ext uri="{FF2B5EF4-FFF2-40B4-BE49-F238E27FC236}">
                <a16:creationId xmlns:a16="http://schemas.microsoft.com/office/drawing/2014/main" id="{A564C61E-5AC3-7889-094C-E27BD8B4B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807" y="2072227"/>
            <a:ext cx="1736324" cy="173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55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Développer une application mobile aujourd’hui</a:t>
            </a:r>
          </a:p>
        </p:txBody>
      </p:sp>
    </p:spTree>
    <p:extLst>
      <p:ext uri="{BB962C8B-B14F-4D97-AF65-F5344CB8AC3E}">
        <p14:creationId xmlns:p14="http://schemas.microsoft.com/office/powerpoint/2010/main" val="6873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Tour d’horizon des technologies multi-plateformes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technologies utilisant les technologies web (HTML/CSS/JS)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7" name="Picture 2" descr="Image result for cordova">
            <a:extLst>
              <a:ext uri="{FF2B5EF4-FFF2-40B4-BE49-F238E27FC236}">
                <a16:creationId xmlns:a16="http://schemas.microsoft.com/office/drawing/2014/main" id="{71767069-E068-F7E5-1948-F9899CA3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876" y="2512313"/>
            <a:ext cx="4106757" cy="183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DB8713B2-B7E6-F5A0-3A2B-82098DCD4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1494" y="1480511"/>
            <a:ext cx="3941102" cy="39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12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Tour d’horizon des technologies multi-plateformes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Les technologies mettant en avant un métalangage </a:t>
            </a:r>
            <a:br>
              <a:rPr lang="fr-FR" sz="2400" spc="-1" dirty="0">
                <a:solidFill>
                  <a:srgbClr val="343642"/>
                </a:solidFill>
                <a:latin typeface="Segoe UI"/>
              </a:rPr>
            </a:b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et traduisant celui-ci en commandes natives</a:t>
            </a:r>
            <a:endParaRPr lang="fr-FR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pic>
        <p:nvPicPr>
          <p:cNvPr id="2" name="Picture 2" descr="Image result for react native">
            <a:extLst>
              <a:ext uri="{FF2B5EF4-FFF2-40B4-BE49-F238E27FC236}">
                <a16:creationId xmlns:a16="http://schemas.microsoft.com/office/drawing/2014/main" id="{2EC4AB25-0111-DEEE-AFF5-A3F365F9C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77" y="2129213"/>
            <a:ext cx="4470232" cy="7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QT logo">
            <a:extLst>
              <a:ext uri="{FF2B5EF4-FFF2-40B4-BE49-F238E27FC236}">
                <a16:creationId xmlns:a16="http://schemas.microsoft.com/office/drawing/2014/main" id="{F9887334-122A-CDB4-73C4-764F57A7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037" y="3227471"/>
            <a:ext cx="3256590" cy="138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37E2062-94AF-4B07-2CBA-8E17F03590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20" y="4982785"/>
            <a:ext cx="3143145" cy="1010861"/>
          </a:xfrm>
          <a:prstGeom prst="rect">
            <a:avLst/>
          </a:prstGeom>
        </p:spPr>
      </p:pic>
      <p:pic>
        <p:nvPicPr>
          <p:cNvPr id="1028" name="Picture 4" descr="Mobile App Write Once,Deploy Anywhere: Not Quite There Yet">
            <a:extLst>
              <a:ext uri="{FF2B5EF4-FFF2-40B4-BE49-F238E27FC236}">
                <a16:creationId xmlns:a16="http://schemas.microsoft.com/office/drawing/2014/main" id="{9392EBE6-6792-F979-30EE-C651FEE7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016" y="3033805"/>
            <a:ext cx="2094543" cy="177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08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Tour d’horizon des technologies multi-plateformes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25648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existe une multitude de technologies mobiles multiplateformes</a:t>
            </a: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endParaRPr lang="fr-FR" sz="2400" spc="-1" dirty="0">
              <a:solidFill>
                <a:srgbClr val="343642"/>
              </a:solidFill>
              <a:latin typeface="Segoe UI"/>
            </a:endParaRPr>
          </a:p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  <a:buFont typeface="Arial"/>
              <a:buChar char="•"/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Il n’existe pas de technologie surpassant les autres, mais certaines répondent plus facilement à un type de besoin en particulier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Quelles technologies pour quels usages ?</a:t>
            </a:r>
          </a:p>
        </p:txBody>
      </p:sp>
    </p:spTree>
    <p:extLst>
      <p:ext uri="{BB962C8B-B14F-4D97-AF65-F5344CB8AC3E}">
        <p14:creationId xmlns:p14="http://schemas.microsoft.com/office/powerpoint/2010/main" val="96807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Quelles technologies pour quels usages 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Exigences du projet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4F2DF5A-54D5-3CC3-3960-244A08DF8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537135"/>
              </p:ext>
            </p:extLst>
          </p:nvPr>
        </p:nvGraphicFramePr>
        <p:xfrm>
          <a:off x="354184" y="2796771"/>
          <a:ext cx="11555638" cy="286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7586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994251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2063707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2092520981"/>
                    </a:ext>
                  </a:extLst>
                </a:gridCol>
                <a:gridCol w="1835985">
                  <a:extLst>
                    <a:ext uri="{9D8B030D-6E8A-4147-A177-3AD203B41FA5}">
                      <a16:colId xmlns:a16="http://schemas.microsoft.com/office/drawing/2014/main" val="3553528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Exigence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Natif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OpenGL 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Webview</a:t>
                      </a:r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Ionic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Interface homogène </a:t>
                      </a:r>
                      <a:b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entre les plateformes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Interface adaptée à la plateforme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mais temps d’adaptation </a:t>
                      </a:r>
                      <a:b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à prévoir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Interface entièrement personnalisée (type jeu vidéo)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mais attention aux performances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74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Quelles technologies pour quels usages 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Besoins spécifiques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4F2DF5A-54D5-3CC3-3960-244A08DF8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477787"/>
              </p:ext>
            </p:extLst>
          </p:nvPr>
        </p:nvGraphicFramePr>
        <p:xfrm>
          <a:off x="354184" y="2816534"/>
          <a:ext cx="11555638" cy="241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7586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994251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2063707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2092520981"/>
                    </a:ext>
                  </a:extLst>
                </a:gridCol>
                <a:gridCol w="1835985">
                  <a:extLst>
                    <a:ext uri="{9D8B030D-6E8A-4147-A177-3AD203B41FA5}">
                      <a16:colId xmlns:a16="http://schemas.microsoft.com/office/drawing/2014/main" val="3553528811"/>
                    </a:ext>
                  </a:extLst>
                </a:gridCol>
              </a:tblGrid>
              <a:tr h="382033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Exigence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Natif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OpenGL 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Webview</a:t>
                      </a:r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Ionic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Calculs intensifs </a:t>
                      </a:r>
                      <a:b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(accélérations, traitement d’image, montage vidéo, etc.)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Multithreading, calcul scientifique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Animations, </a:t>
                      </a:r>
                      <a:b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interfaces très dynamiques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mais attention aux performances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00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Quelles technologies pour quels usages 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Performances et fluidité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4F2DF5A-54D5-3CC3-3960-244A08DF8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237089"/>
              </p:ext>
            </p:extLst>
          </p:nvPr>
        </p:nvGraphicFramePr>
        <p:xfrm>
          <a:off x="354184" y="2816534"/>
          <a:ext cx="11555638" cy="2865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7586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994251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2063707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2092520981"/>
                    </a:ext>
                  </a:extLst>
                </a:gridCol>
                <a:gridCol w="1835985">
                  <a:extLst>
                    <a:ext uri="{9D8B030D-6E8A-4147-A177-3AD203B41FA5}">
                      <a16:colId xmlns:a16="http://schemas.microsoft.com/office/drawing/2014/main" val="3553528811"/>
                    </a:ext>
                  </a:extLst>
                </a:gridCol>
              </a:tblGrid>
              <a:tr h="382033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Exigence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Natif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OpenGL 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Webview</a:t>
                      </a:r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Ionic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Fluidité de l’interface </a:t>
                      </a:r>
                      <a:b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 toutes les plateformes, </a:t>
                      </a:r>
                      <a:b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toutes les versions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Fluidité absolue </a:t>
                      </a:r>
                      <a:b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dans les transitions, </a:t>
                      </a:r>
                      <a:b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 chargement des pages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Expérience utilisateur </a:t>
                      </a:r>
                      <a:b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basée sur l’incrustation d’images, </a:t>
                      </a:r>
                      <a:b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</a:br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 réalité augmentée, etc.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98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Quelles technologies pour quels usages ?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60">
              <a:lnSpc>
                <a:spcPct val="100000"/>
              </a:lnSpc>
              <a:spcBef>
                <a:spcPts val="1001"/>
              </a:spcBef>
              <a:buClr>
                <a:srgbClr val="004358"/>
              </a:buClr>
            </a:pPr>
            <a:r>
              <a:rPr lang="fr-FR" sz="2400" spc="-1" dirty="0">
                <a:solidFill>
                  <a:srgbClr val="343642"/>
                </a:solidFill>
                <a:latin typeface="Segoe UI"/>
              </a:rPr>
              <a:t>Exigences projet</a:t>
            </a:r>
            <a:endParaRPr lang="fr-FR" sz="2400" b="0" strike="noStrike" spc="-1" dirty="0">
              <a:solidFill>
                <a:srgbClr val="343642"/>
              </a:solidFill>
              <a:latin typeface="Segoe UI"/>
            </a:endParaRP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4F2DF5A-54D5-3CC3-3960-244A08DF89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76540"/>
              </p:ext>
            </p:extLst>
          </p:nvPr>
        </p:nvGraphicFramePr>
        <p:xfrm>
          <a:off x="354184" y="2816534"/>
          <a:ext cx="11555638" cy="233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7586">
                  <a:extLst>
                    <a:ext uri="{9D8B030D-6E8A-4147-A177-3AD203B41FA5}">
                      <a16:colId xmlns:a16="http://schemas.microsoft.com/office/drawing/2014/main" val="3455486882"/>
                    </a:ext>
                  </a:extLst>
                </a:gridCol>
                <a:gridCol w="1994251">
                  <a:extLst>
                    <a:ext uri="{9D8B030D-6E8A-4147-A177-3AD203B41FA5}">
                      <a16:colId xmlns:a16="http://schemas.microsoft.com/office/drawing/2014/main" val="1340093853"/>
                    </a:ext>
                  </a:extLst>
                </a:gridCol>
                <a:gridCol w="2063707">
                  <a:extLst>
                    <a:ext uri="{9D8B030D-6E8A-4147-A177-3AD203B41FA5}">
                      <a16:colId xmlns:a16="http://schemas.microsoft.com/office/drawing/2014/main" val="3564795471"/>
                    </a:ext>
                  </a:extLst>
                </a:gridCol>
                <a:gridCol w="2024109">
                  <a:extLst>
                    <a:ext uri="{9D8B030D-6E8A-4147-A177-3AD203B41FA5}">
                      <a16:colId xmlns:a16="http://schemas.microsoft.com/office/drawing/2014/main" val="2092520981"/>
                    </a:ext>
                  </a:extLst>
                </a:gridCol>
                <a:gridCol w="1835985">
                  <a:extLst>
                    <a:ext uri="{9D8B030D-6E8A-4147-A177-3AD203B41FA5}">
                      <a16:colId xmlns:a16="http://schemas.microsoft.com/office/drawing/2014/main" val="3553528811"/>
                    </a:ext>
                  </a:extLst>
                </a:gridCol>
              </a:tblGrid>
              <a:tr h="382033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Exigence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Natif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OpenGL ES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Webview</a:t>
                      </a:r>
                      <a:endParaRPr lang="fr-FR" sz="20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Ionic</a:t>
                      </a:r>
                    </a:p>
                  </a:txBody>
                  <a:tcPr anchor="ctr">
                    <a:solidFill>
                      <a:srgbClr val="0651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06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Calendrier serré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à condition d’avoir deux équipes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08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Budget limité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0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Compétences disponibles limitées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4AA5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90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Prototypage rapide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NON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OUI</a:t>
                      </a:r>
                    </a:p>
                  </a:txBody>
                  <a:tcPr anchor="ctr">
                    <a:solidFill>
                      <a:srgbClr val="016B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683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99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A retenir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6" y="1240233"/>
            <a:ext cx="8330938" cy="41919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2400" dirty="0"/>
              <a:t>Les </a:t>
            </a:r>
            <a:r>
              <a:rPr lang="fr-FR" sz="2400" b="1" dirty="0"/>
              <a:t>technologies natives </a:t>
            </a:r>
            <a:r>
              <a:rPr lang="fr-FR" sz="2400" dirty="0"/>
              <a:t>permettent un rendu au niveau ergonomie, affichage et exploitation des performances du smartphone sans compromis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Elles requièrent néanmoins un </a:t>
            </a:r>
            <a:r>
              <a:rPr lang="fr-FR" dirty="0">
                <a:solidFill>
                  <a:srgbClr val="95B258"/>
                </a:solidFill>
              </a:rPr>
              <a:t>budget plus conséquent</a:t>
            </a:r>
            <a:r>
              <a:rPr lang="fr-FR" dirty="0"/>
              <a:t>, un </a:t>
            </a:r>
            <a:r>
              <a:rPr lang="fr-FR" dirty="0">
                <a:solidFill>
                  <a:srgbClr val="95B258"/>
                </a:solidFill>
              </a:rPr>
              <a:t>planning plus large </a:t>
            </a:r>
            <a:r>
              <a:rPr lang="fr-FR" dirty="0"/>
              <a:t>ou la </a:t>
            </a:r>
            <a:r>
              <a:rPr lang="fr-FR" dirty="0">
                <a:solidFill>
                  <a:srgbClr val="95B258"/>
                </a:solidFill>
              </a:rPr>
              <a:t>présence de deux équipes </a:t>
            </a:r>
            <a:r>
              <a:rPr lang="fr-FR" dirty="0"/>
              <a:t>et demandent le </a:t>
            </a:r>
            <a:r>
              <a:rPr lang="fr-FR" dirty="0">
                <a:solidFill>
                  <a:srgbClr val="95B258"/>
                </a:solidFill>
              </a:rPr>
              <a:t>recrutement de profils différents</a:t>
            </a:r>
          </a:p>
          <a:p>
            <a:r>
              <a:rPr lang="fr-FR" sz="2400" dirty="0"/>
              <a:t>Les </a:t>
            </a:r>
            <a:r>
              <a:rPr lang="fr-FR" sz="2400" b="1" dirty="0"/>
              <a:t>technologies multi-plateformes</a:t>
            </a:r>
            <a:r>
              <a:rPr lang="fr-FR" sz="2400" dirty="0"/>
              <a:t> sont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Soit </a:t>
            </a:r>
            <a:r>
              <a:rPr lang="fr-FR" dirty="0">
                <a:solidFill>
                  <a:srgbClr val="95B258"/>
                </a:solidFill>
              </a:rPr>
              <a:t>spécialisées dans un domaine </a:t>
            </a:r>
            <a:r>
              <a:rPr lang="fr-FR" dirty="0"/>
              <a:t>(jeux vidéo),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soit plus générales mais </a:t>
            </a:r>
            <a:r>
              <a:rPr lang="fr-FR" dirty="0">
                <a:solidFill>
                  <a:srgbClr val="95B258"/>
                </a:solidFill>
              </a:rPr>
              <a:t>nécessitent des compromis </a:t>
            </a:r>
            <a:r>
              <a:rPr lang="fr-FR" dirty="0"/>
              <a:t>sur le degré d’intégration </a:t>
            </a:r>
            <a:br>
              <a:rPr lang="fr-FR" dirty="0"/>
            </a:br>
            <a:r>
              <a:rPr lang="fr-FR" dirty="0"/>
              <a:t>à la plateforme, les performances, la fluidité ou la personnalisation de l’interface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Elles permettent néanmoins de </a:t>
            </a:r>
            <a:r>
              <a:rPr lang="fr-FR" b="1" dirty="0">
                <a:solidFill>
                  <a:srgbClr val="95B258"/>
                </a:solidFill>
              </a:rPr>
              <a:t>développer sur plusieurs plateformes </a:t>
            </a:r>
            <a:r>
              <a:rPr lang="fr-FR" dirty="0"/>
              <a:t>avec </a:t>
            </a:r>
            <a:r>
              <a:rPr lang="fr-FR" b="1" dirty="0">
                <a:solidFill>
                  <a:srgbClr val="95B258"/>
                </a:solidFill>
              </a:rPr>
              <a:t>une seule et même compétence</a:t>
            </a:r>
            <a:r>
              <a:rPr lang="fr-FR" dirty="0">
                <a:solidFill>
                  <a:srgbClr val="95B258"/>
                </a:solidFill>
              </a:rPr>
              <a:t> </a:t>
            </a:r>
            <a:r>
              <a:rPr lang="fr-FR" dirty="0"/>
              <a:t>et permettent de développer </a:t>
            </a:r>
            <a:r>
              <a:rPr lang="fr-FR" b="1" dirty="0">
                <a:solidFill>
                  <a:srgbClr val="95B258"/>
                </a:solidFill>
              </a:rPr>
              <a:t>plus rapidement et moins cher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2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raphique 9" descr="Objectif">
            <a:extLst>
              <a:ext uri="{FF2B5EF4-FFF2-40B4-BE49-F238E27FC236}">
                <a16:creationId xmlns:a16="http://schemas.microsoft.com/office/drawing/2014/main" id="{E1102742-C409-45FE-B8C4-7EA6C9A7C2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5" y="428630"/>
            <a:ext cx="587415" cy="587415"/>
          </a:xfrm>
          <a:prstGeom prst="rect">
            <a:avLst/>
          </a:prstGeom>
        </p:spPr>
      </p:pic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OBJECTIFS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OBJECTIFS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07441ED-22CD-4BE0-BAC9-3DE1A5B5DD30}"/>
              </a:ext>
            </a:extLst>
          </p:cNvPr>
          <p:cNvSpPr/>
          <p:nvPr/>
        </p:nvSpPr>
        <p:spPr>
          <a:xfrm>
            <a:off x="3825172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rganigramme : Entrée manuelle 27">
            <a:extLst>
              <a:ext uri="{FF2B5EF4-FFF2-40B4-BE49-F238E27FC236}">
                <a16:creationId xmlns:a16="http://schemas.microsoft.com/office/drawing/2014/main" id="{198D380E-6092-4D34-BB2B-D9FDFA98D592}"/>
              </a:ext>
            </a:extLst>
          </p:cNvPr>
          <p:cNvSpPr/>
          <p:nvPr/>
        </p:nvSpPr>
        <p:spPr>
          <a:xfrm>
            <a:off x="3825173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981450" y="1510853"/>
            <a:ext cx="3219450" cy="840230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Comprendre les enjeux du développement mobile de nos jours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2FDB3-AE46-4618-A27A-2408B17A0AFC}"/>
              </a:ext>
            </a:extLst>
          </p:cNvPr>
          <p:cNvSpPr/>
          <p:nvPr/>
        </p:nvSpPr>
        <p:spPr>
          <a:xfrm>
            <a:off x="8271587" y="1242326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rganigramme : Entrée manuelle 27">
            <a:extLst>
              <a:ext uri="{FF2B5EF4-FFF2-40B4-BE49-F238E27FC236}">
                <a16:creationId xmlns:a16="http://schemas.microsoft.com/office/drawing/2014/main" id="{156EFFAF-ACF8-4ACB-BF38-FB64C804FC80}"/>
              </a:ext>
            </a:extLst>
          </p:cNvPr>
          <p:cNvSpPr/>
          <p:nvPr/>
        </p:nvSpPr>
        <p:spPr>
          <a:xfrm>
            <a:off x="8271587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CAF52408-79BF-4BB1-BAD9-055F85DD5055}"/>
              </a:ext>
            </a:extLst>
          </p:cNvPr>
          <p:cNvSpPr txBox="1">
            <a:spLocks/>
          </p:cNvSpPr>
          <p:nvPr/>
        </p:nvSpPr>
        <p:spPr>
          <a:xfrm>
            <a:off x="8429626" y="1501945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bg1"/>
                </a:solidFill>
              </a:rPr>
              <a:t>Comprendre l’intérêt de se positionner en tant que développeur mobile</a:t>
            </a:r>
          </a:p>
        </p:txBody>
      </p:sp>
      <p:sp>
        <p:nvSpPr>
          <p:cNvPr id="32" name="Organigramme : Entrée manuelle 27">
            <a:extLst>
              <a:ext uri="{FF2B5EF4-FFF2-40B4-BE49-F238E27FC236}">
                <a16:creationId xmlns:a16="http://schemas.microsoft.com/office/drawing/2014/main" id="{8E232A21-C057-49F8-A96A-203E18686FC4}"/>
              </a:ext>
            </a:extLst>
          </p:cNvPr>
          <p:cNvSpPr/>
          <p:nvPr/>
        </p:nvSpPr>
        <p:spPr>
          <a:xfrm flipH="1">
            <a:off x="3825171" y="2588789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AAD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Entrée manuelle 27">
            <a:extLst>
              <a:ext uri="{FF2B5EF4-FFF2-40B4-BE49-F238E27FC236}">
                <a16:creationId xmlns:a16="http://schemas.microsoft.com/office/drawing/2014/main" id="{B0ED99D8-09C5-47F1-BA8F-DF712EDE29E9}"/>
              </a:ext>
            </a:extLst>
          </p:cNvPr>
          <p:cNvSpPr/>
          <p:nvPr/>
        </p:nvSpPr>
        <p:spPr>
          <a:xfrm flipH="1">
            <a:off x="8271587" y="2588788"/>
            <a:ext cx="3566226" cy="110539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019884-BA86-4B0F-8E48-4FEB774059EE}"/>
              </a:ext>
            </a:extLst>
          </p:cNvPr>
          <p:cNvSpPr/>
          <p:nvPr/>
        </p:nvSpPr>
        <p:spPr>
          <a:xfrm>
            <a:off x="3825172" y="3962278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rganigramme : Entrée manuelle 27">
            <a:extLst>
              <a:ext uri="{FF2B5EF4-FFF2-40B4-BE49-F238E27FC236}">
                <a16:creationId xmlns:a16="http://schemas.microsoft.com/office/drawing/2014/main" id="{E1065FBA-2AAE-4D0A-BAAA-9BFCA98864EB}"/>
              </a:ext>
            </a:extLst>
          </p:cNvPr>
          <p:cNvSpPr/>
          <p:nvPr/>
        </p:nvSpPr>
        <p:spPr>
          <a:xfrm>
            <a:off x="3825173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4C5AE0EA-6490-4053-BB7D-1891CC555C4B}"/>
              </a:ext>
            </a:extLst>
          </p:cNvPr>
          <p:cNvSpPr txBox="1">
            <a:spLocks/>
          </p:cNvSpPr>
          <p:nvPr/>
        </p:nvSpPr>
        <p:spPr>
          <a:xfrm>
            <a:off x="3981450" y="4230805"/>
            <a:ext cx="3219450" cy="1089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bg1"/>
                </a:solidFill>
              </a:rPr>
              <a:t>Connaître les différentes technologies permettant de développer des applications mobiles</a:t>
            </a:r>
          </a:p>
        </p:txBody>
      </p:sp>
      <p:sp>
        <p:nvSpPr>
          <p:cNvPr id="37" name="Organigramme : Entrée manuelle 27">
            <a:extLst>
              <a:ext uri="{FF2B5EF4-FFF2-40B4-BE49-F238E27FC236}">
                <a16:creationId xmlns:a16="http://schemas.microsoft.com/office/drawing/2014/main" id="{49EA19CE-E787-4BF6-AEC1-DCEC39FC664E}"/>
              </a:ext>
            </a:extLst>
          </p:cNvPr>
          <p:cNvSpPr/>
          <p:nvPr/>
        </p:nvSpPr>
        <p:spPr>
          <a:xfrm flipH="1">
            <a:off x="3825171" y="5311427"/>
            <a:ext cx="3566226" cy="110271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651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D4F499-130E-4176-81BE-477963F22B88}"/>
              </a:ext>
            </a:extLst>
          </p:cNvPr>
          <p:cNvSpPr/>
          <p:nvPr/>
        </p:nvSpPr>
        <p:spPr>
          <a:xfrm>
            <a:off x="8271587" y="3962279"/>
            <a:ext cx="3566227" cy="2451862"/>
          </a:xfrm>
          <a:prstGeom prst="rect">
            <a:avLst/>
          </a:prstGeom>
          <a:solidFill>
            <a:srgbClr val="14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rganigramme : Entrée manuelle 27">
            <a:extLst>
              <a:ext uri="{FF2B5EF4-FFF2-40B4-BE49-F238E27FC236}">
                <a16:creationId xmlns:a16="http://schemas.microsoft.com/office/drawing/2014/main" id="{9F3DB527-6837-4D59-ADA8-27D509E50B16}"/>
              </a:ext>
            </a:extLst>
          </p:cNvPr>
          <p:cNvSpPr/>
          <p:nvPr/>
        </p:nvSpPr>
        <p:spPr>
          <a:xfrm>
            <a:off x="8271587" y="5311426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86015692-C481-4AB1-807F-14F19FC3AB38}"/>
              </a:ext>
            </a:extLst>
          </p:cNvPr>
          <p:cNvSpPr txBox="1">
            <a:spLocks/>
          </p:cNvSpPr>
          <p:nvPr/>
        </p:nvSpPr>
        <p:spPr>
          <a:xfrm>
            <a:off x="8429626" y="4221898"/>
            <a:ext cx="3171824" cy="8402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chemeClr val="bg1"/>
                </a:solidFill>
              </a:rPr>
              <a:t>Pouvoir faire un choix éclairé sur la technologie à employer dans un projet mobile</a:t>
            </a:r>
          </a:p>
        </p:txBody>
      </p:sp>
      <p:sp>
        <p:nvSpPr>
          <p:cNvPr id="41" name="Organigramme : Entrée manuelle 27">
            <a:extLst>
              <a:ext uri="{FF2B5EF4-FFF2-40B4-BE49-F238E27FC236}">
                <a16:creationId xmlns:a16="http://schemas.microsoft.com/office/drawing/2014/main" id="{09B5218C-2787-4529-A79A-BD8F560B868C}"/>
              </a:ext>
            </a:extLst>
          </p:cNvPr>
          <p:cNvSpPr/>
          <p:nvPr/>
        </p:nvSpPr>
        <p:spPr>
          <a:xfrm flipH="1">
            <a:off x="8271587" y="5311425"/>
            <a:ext cx="3566226" cy="110271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575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575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575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5753"/>
                </a:lnTo>
                <a:close/>
              </a:path>
            </a:pathLst>
          </a:custGeom>
          <a:solidFill>
            <a:srgbClr val="016B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0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re 1">
            <a:extLst>
              <a:ext uri="{FF2B5EF4-FFF2-40B4-BE49-F238E27FC236}">
                <a16:creationId xmlns:a16="http://schemas.microsoft.com/office/drawing/2014/main" id="{7527A91C-BEDC-4E76-82F7-D5C77DD72ECF}"/>
              </a:ext>
            </a:extLst>
          </p:cNvPr>
          <p:cNvSpPr txBox="1">
            <a:spLocks/>
          </p:cNvSpPr>
          <p:nvPr/>
        </p:nvSpPr>
        <p:spPr>
          <a:xfrm>
            <a:off x="4342340" y="3528314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Tour d’horizon des technologies multiplateformes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1B0027D7-EF67-4A03-81A8-E1EE0215D45B}"/>
              </a:ext>
            </a:extLst>
          </p:cNvPr>
          <p:cNvSpPr txBox="1">
            <a:spLocks/>
          </p:cNvSpPr>
          <p:nvPr/>
        </p:nvSpPr>
        <p:spPr>
          <a:xfrm>
            <a:off x="4342341" y="2710840"/>
            <a:ext cx="6253470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technologies de développement mobile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E028F3-B265-4C26-AE39-985114110839}"/>
              </a:ext>
            </a:extLst>
          </p:cNvPr>
          <p:cNvSpPr/>
          <p:nvPr/>
        </p:nvSpPr>
        <p:spPr>
          <a:xfrm>
            <a:off x="0" y="0"/>
            <a:ext cx="3470989" cy="6858000"/>
          </a:xfrm>
          <a:prstGeom prst="rect">
            <a:avLst/>
          </a:prstGeom>
          <a:solidFill>
            <a:srgbClr val="3B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9">
            <a:extLst>
              <a:ext uri="{FF2B5EF4-FFF2-40B4-BE49-F238E27FC236}">
                <a16:creationId xmlns:a16="http://schemas.microsoft.com/office/drawing/2014/main" id="{2B41308F-BC0B-48D7-87BB-2B0B96E1A818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3C4C42B5-78D4-43BA-9AEF-E786F5CC3DD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SOMMAIRE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5727DDCA-0BE5-4E22-A2E0-0367F5B36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4342341" y="1112461"/>
            <a:ext cx="6606396" cy="341632"/>
          </a:xfrm>
          <a:noFill/>
          <a:ln>
            <a:noFill/>
          </a:ln>
        </p:spPr>
        <p:txBody>
          <a:bodyPr wrap="square" anchor="t" anchorCtr="0">
            <a:spAutoFit/>
          </a:bodyPr>
          <a:lstStyle/>
          <a:p>
            <a:r>
              <a:rPr lang="fr-FR" sz="1800" dirty="0">
                <a:solidFill>
                  <a:srgbClr val="141E26"/>
                </a:solidFill>
              </a:rPr>
              <a:t>Le marché des applications mobiles aujourd’hui</a:t>
            </a:r>
            <a:endParaRPr lang="fr-FR" sz="1800" b="1" dirty="0">
              <a:solidFill>
                <a:srgbClr val="141E26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034616E-7336-4DBC-BEEC-32134FC5CA9A}"/>
              </a:ext>
            </a:extLst>
          </p:cNvPr>
          <p:cNvGrpSpPr/>
          <p:nvPr/>
        </p:nvGrpSpPr>
        <p:grpSpPr>
          <a:xfrm>
            <a:off x="3816714" y="1112462"/>
            <a:ext cx="352619" cy="341632"/>
            <a:chOff x="3816714" y="1112462"/>
            <a:chExt cx="542922" cy="526006"/>
          </a:xfrm>
        </p:grpSpPr>
        <p:sp>
          <p:nvSpPr>
            <p:cNvPr id="28" name="Organigramme : Entrée manuelle 27">
              <a:extLst>
                <a:ext uri="{FF2B5EF4-FFF2-40B4-BE49-F238E27FC236}">
                  <a16:creationId xmlns:a16="http://schemas.microsoft.com/office/drawing/2014/main" id="{198D380E-6092-4D34-BB2B-D9FDFA98D592}"/>
                </a:ext>
              </a:extLst>
            </p:cNvPr>
            <p:cNvSpPr/>
            <p:nvPr/>
          </p:nvSpPr>
          <p:spPr>
            <a:xfrm rot="5400000">
              <a:off x="3825173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Organigramme : Entrée manuelle 27">
              <a:extLst>
                <a:ext uri="{FF2B5EF4-FFF2-40B4-BE49-F238E27FC236}">
                  <a16:creationId xmlns:a16="http://schemas.microsoft.com/office/drawing/2014/main" id="{8E232A21-C057-49F8-A96A-203E18686FC4}"/>
                </a:ext>
              </a:extLst>
            </p:cNvPr>
            <p:cNvSpPr/>
            <p:nvPr/>
          </p:nvSpPr>
          <p:spPr>
            <a:xfrm rot="5400000" flipH="1">
              <a:off x="3825171" y="1104005"/>
              <a:ext cx="526006" cy="54292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AAD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8F4F3436-8174-434B-B61A-27DE845E4CC3}"/>
              </a:ext>
            </a:extLst>
          </p:cNvPr>
          <p:cNvGrpSpPr/>
          <p:nvPr/>
        </p:nvGrpSpPr>
        <p:grpSpPr>
          <a:xfrm rot="5400000">
            <a:off x="3822207" y="1867864"/>
            <a:ext cx="341634" cy="352619"/>
            <a:chOff x="8271587" y="2588788"/>
            <a:chExt cx="3566226" cy="1105399"/>
          </a:xfrm>
        </p:grpSpPr>
        <p:sp>
          <p:nvSpPr>
            <p:cNvPr id="31" name="Organigramme : Entrée manuelle 27">
              <a:extLst>
                <a:ext uri="{FF2B5EF4-FFF2-40B4-BE49-F238E27FC236}">
                  <a16:creationId xmlns:a16="http://schemas.microsoft.com/office/drawing/2014/main" id="{156EFFAF-ACF8-4ACB-BF38-FB64C804FC80}"/>
                </a:ext>
              </a:extLst>
            </p:cNvPr>
            <p:cNvSpPr/>
            <p:nvPr/>
          </p:nvSpPr>
          <p:spPr>
            <a:xfrm>
              <a:off x="8271587" y="2588789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rganigramme : Entrée manuelle 27">
              <a:extLst>
                <a:ext uri="{FF2B5EF4-FFF2-40B4-BE49-F238E27FC236}">
                  <a16:creationId xmlns:a16="http://schemas.microsoft.com/office/drawing/2014/main" id="{B0ED99D8-09C5-47F1-BA8F-DF712EDE29E9}"/>
                </a:ext>
              </a:extLst>
            </p:cNvPr>
            <p:cNvSpPr/>
            <p:nvPr/>
          </p:nvSpPr>
          <p:spPr>
            <a:xfrm flipH="1">
              <a:off x="8271587" y="2588788"/>
              <a:ext cx="3566226" cy="1105398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3B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BDA650A-F324-4799-A306-68C47DE23A72}"/>
              </a:ext>
            </a:extLst>
          </p:cNvPr>
          <p:cNvGrpSpPr/>
          <p:nvPr/>
        </p:nvGrpSpPr>
        <p:grpSpPr>
          <a:xfrm>
            <a:off x="3816713" y="2710840"/>
            <a:ext cx="352619" cy="341632"/>
            <a:chOff x="3816713" y="2710839"/>
            <a:chExt cx="542923" cy="526007"/>
          </a:xfrm>
        </p:grpSpPr>
        <p:sp>
          <p:nvSpPr>
            <p:cNvPr id="35" name="Organigramme : Entrée manuelle 27">
              <a:extLst>
                <a:ext uri="{FF2B5EF4-FFF2-40B4-BE49-F238E27FC236}">
                  <a16:creationId xmlns:a16="http://schemas.microsoft.com/office/drawing/2014/main" id="{E1065FBA-2AAE-4D0A-BAAA-9BFCA98864EB}"/>
                </a:ext>
              </a:extLst>
            </p:cNvPr>
            <p:cNvSpPr/>
            <p:nvPr/>
          </p:nvSpPr>
          <p:spPr>
            <a:xfrm rot="5400000">
              <a:off x="3825172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/>
            </a:p>
          </p:txBody>
        </p:sp>
        <p:sp>
          <p:nvSpPr>
            <p:cNvPr id="37" name="Organigramme : Entrée manuelle 27">
              <a:extLst>
                <a:ext uri="{FF2B5EF4-FFF2-40B4-BE49-F238E27FC236}">
                  <a16:creationId xmlns:a16="http://schemas.microsoft.com/office/drawing/2014/main" id="{49EA19CE-E787-4BF6-AEC1-DCEC39FC664E}"/>
                </a:ext>
              </a:extLst>
            </p:cNvPr>
            <p:cNvSpPr/>
            <p:nvPr/>
          </p:nvSpPr>
          <p:spPr>
            <a:xfrm rot="5400000" flipH="1">
              <a:off x="3825170" y="2702382"/>
              <a:ext cx="526007" cy="542921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651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401FB42-E633-4F0B-B6BB-C526381CF12E}"/>
              </a:ext>
            </a:extLst>
          </p:cNvPr>
          <p:cNvGrpSpPr/>
          <p:nvPr/>
        </p:nvGrpSpPr>
        <p:grpSpPr>
          <a:xfrm rot="5400000">
            <a:off x="3822205" y="3522822"/>
            <a:ext cx="341632" cy="352617"/>
            <a:chOff x="8271587" y="5311425"/>
            <a:chExt cx="3566226" cy="1102714"/>
          </a:xfrm>
        </p:grpSpPr>
        <p:sp>
          <p:nvSpPr>
            <p:cNvPr id="39" name="Organigramme : Entrée manuelle 27">
              <a:extLst>
                <a:ext uri="{FF2B5EF4-FFF2-40B4-BE49-F238E27FC236}">
                  <a16:creationId xmlns:a16="http://schemas.microsoft.com/office/drawing/2014/main" id="{9F3DB527-6837-4D59-ADA8-27D509E50B16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rganigramme : Entrée manuelle 27">
              <a:extLst>
                <a:ext uri="{FF2B5EF4-FFF2-40B4-BE49-F238E27FC236}">
                  <a16:creationId xmlns:a16="http://schemas.microsoft.com/office/drawing/2014/main" id="{09B5218C-2787-4529-A79A-BD8F560B868C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3" name="Graphique 22" descr="Diagramme de Gantt avec un remplissage uni">
            <a:extLst>
              <a:ext uri="{FF2B5EF4-FFF2-40B4-BE49-F238E27FC236}">
                <a16:creationId xmlns:a16="http://schemas.microsoft.com/office/drawing/2014/main" id="{B99F2089-E1F9-457E-ACD0-AD5C1BF1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54185" y="428629"/>
            <a:ext cx="587415" cy="587415"/>
          </a:xfrm>
          <a:prstGeom prst="rect">
            <a:avLst/>
          </a:prstGeom>
        </p:spPr>
      </p:pic>
      <p:sp>
        <p:nvSpPr>
          <p:cNvPr id="30" name="Titre 1">
            <a:extLst>
              <a:ext uri="{FF2B5EF4-FFF2-40B4-BE49-F238E27FC236}">
                <a16:creationId xmlns:a16="http://schemas.microsoft.com/office/drawing/2014/main" id="{6EB776A7-6E6C-4154-8A6E-454039D93BC0}"/>
              </a:ext>
            </a:extLst>
          </p:cNvPr>
          <p:cNvSpPr txBox="1">
            <a:spLocks/>
          </p:cNvSpPr>
          <p:nvPr/>
        </p:nvSpPr>
        <p:spPr>
          <a:xfrm>
            <a:off x="4342340" y="1871410"/>
            <a:ext cx="6606395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Les opportunités pour le développeur mobile</a:t>
            </a:r>
          </a:p>
        </p:txBody>
      </p:sp>
      <p:sp>
        <p:nvSpPr>
          <p:cNvPr id="47" name="Titre 1">
            <a:extLst>
              <a:ext uri="{FF2B5EF4-FFF2-40B4-BE49-F238E27FC236}">
                <a16:creationId xmlns:a16="http://schemas.microsoft.com/office/drawing/2014/main" id="{394E04D5-D5DD-412F-914A-A513D191AFDA}"/>
              </a:ext>
            </a:extLst>
          </p:cNvPr>
          <p:cNvSpPr txBox="1">
            <a:spLocks/>
          </p:cNvSpPr>
          <p:nvPr/>
        </p:nvSpPr>
        <p:spPr>
          <a:xfrm>
            <a:off x="4342340" y="4352774"/>
            <a:ext cx="6191251" cy="3416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fr-FR" sz="1800" dirty="0">
                <a:solidFill>
                  <a:srgbClr val="141E26"/>
                </a:solidFill>
              </a:rPr>
              <a:t>Quelles technologies pour quels usages ?</a:t>
            </a:r>
          </a:p>
        </p:txBody>
      </p: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0A37E153-BBDB-47E7-A56E-1B0814DB28AE}"/>
              </a:ext>
            </a:extLst>
          </p:cNvPr>
          <p:cNvGrpSpPr/>
          <p:nvPr/>
        </p:nvGrpSpPr>
        <p:grpSpPr>
          <a:xfrm rot="5400000">
            <a:off x="3822205" y="4347282"/>
            <a:ext cx="341632" cy="352617"/>
            <a:chOff x="8271587" y="5311425"/>
            <a:chExt cx="3566226" cy="1102714"/>
          </a:xfrm>
        </p:grpSpPr>
        <p:sp>
          <p:nvSpPr>
            <p:cNvPr id="49" name="Organigramme : Entrée manuelle 27">
              <a:extLst>
                <a:ext uri="{FF2B5EF4-FFF2-40B4-BE49-F238E27FC236}">
                  <a16:creationId xmlns:a16="http://schemas.microsoft.com/office/drawing/2014/main" id="{E3532368-68FF-4EBC-AA2F-3F16E5A1A8E7}"/>
                </a:ext>
              </a:extLst>
            </p:cNvPr>
            <p:cNvSpPr/>
            <p:nvPr/>
          </p:nvSpPr>
          <p:spPr>
            <a:xfrm>
              <a:off x="8271587" y="5311426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rganigramme : Entrée manuelle 27">
              <a:extLst>
                <a:ext uri="{FF2B5EF4-FFF2-40B4-BE49-F238E27FC236}">
                  <a16:creationId xmlns:a16="http://schemas.microsoft.com/office/drawing/2014/main" id="{5F5DD75B-CF85-4C7F-B9DC-5BBB764C9C3F}"/>
                </a:ext>
              </a:extLst>
            </p:cNvPr>
            <p:cNvSpPr/>
            <p:nvPr/>
          </p:nvSpPr>
          <p:spPr>
            <a:xfrm flipH="1">
              <a:off x="8271587" y="5311425"/>
              <a:ext cx="3566226" cy="110271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753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57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5753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5753"/>
                  </a:lnTo>
                  <a:close/>
                </a:path>
              </a:pathLst>
            </a:custGeom>
            <a:solidFill>
              <a:srgbClr val="016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956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 marché des applications mobiles aujourd’hui</a:t>
            </a:r>
          </a:p>
        </p:txBody>
      </p:sp>
    </p:spTree>
    <p:extLst>
      <p:ext uri="{BB962C8B-B14F-4D97-AF65-F5344CB8AC3E}">
        <p14:creationId xmlns:p14="http://schemas.microsoft.com/office/powerpoint/2010/main" val="10715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 marché des applications mobiles aujourd’hui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4040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Les smartphones sont dans</a:t>
            </a:r>
            <a:r>
              <a:rPr lang="fr-FR" sz="2400" b="1" dirty="0">
                <a:solidFill>
                  <a:srgbClr val="141E26"/>
                </a:solidFill>
              </a:rPr>
              <a:t> </a:t>
            </a:r>
            <a:r>
              <a:rPr lang="fr-FR" sz="2400" dirty="0">
                <a:solidFill>
                  <a:srgbClr val="95B258"/>
                </a:solidFill>
              </a:rPr>
              <a:t>toutes les poches </a:t>
            </a:r>
            <a:r>
              <a:rPr lang="fr-FR" sz="2400" dirty="0">
                <a:solidFill>
                  <a:srgbClr val="141E26"/>
                </a:solidFill>
              </a:rPr>
              <a:t>: adolescents, adultes, seniors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Leur utilisation s’est répandue à </a:t>
            </a:r>
            <a:r>
              <a:rPr lang="fr-FR" sz="2400" dirty="0">
                <a:solidFill>
                  <a:srgbClr val="95B258"/>
                </a:solidFill>
              </a:rPr>
              <a:t>tous les domaines </a:t>
            </a:r>
            <a:r>
              <a:rPr lang="fr-FR" sz="2400" dirty="0">
                <a:solidFill>
                  <a:srgbClr val="141E26"/>
                </a:solidFill>
              </a:rPr>
              <a:t>: professionnel, ludique, développement personnel, formation,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 PC est de plus en plus délaissé au profit des smartphones et des tablettes pour accéder à Internet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Un marché en pleine expansion; il </a:t>
            </a:r>
            <a:r>
              <a:rPr lang="fr-FR" sz="2400" dirty="0">
                <a:solidFill>
                  <a:srgbClr val="95B258"/>
                </a:solidFill>
              </a:rPr>
              <a:t>croit</a:t>
            </a:r>
            <a:r>
              <a:rPr lang="fr-FR" sz="2400" dirty="0">
                <a:solidFill>
                  <a:srgbClr val="141E26"/>
                </a:solidFill>
              </a:rPr>
              <a:t> d’environ </a:t>
            </a:r>
            <a:r>
              <a:rPr lang="fr-FR" sz="2400" dirty="0">
                <a:solidFill>
                  <a:srgbClr val="95B258"/>
                </a:solidFill>
              </a:rPr>
              <a:t>13% par an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1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1218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opportunités pour le développeur mobile</a:t>
            </a:r>
          </a:p>
        </p:txBody>
      </p:sp>
    </p:spTree>
    <p:extLst>
      <p:ext uri="{BB962C8B-B14F-4D97-AF65-F5344CB8AC3E}">
        <p14:creationId xmlns:p14="http://schemas.microsoft.com/office/powerpoint/2010/main" val="371970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F71FCD1-EB37-485B-827A-23A3785D6F72}"/>
              </a:ext>
            </a:extLst>
          </p:cNvPr>
          <p:cNvSpPr txBox="1">
            <a:spLocks/>
          </p:cNvSpPr>
          <p:nvPr/>
        </p:nvSpPr>
        <p:spPr>
          <a:xfrm>
            <a:off x="354186" y="1240233"/>
            <a:ext cx="2852415" cy="44216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3B518E"/>
                </a:solidFill>
              </a:rPr>
              <a:t>Les opportunités pour le développeur mobile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48EE39BE-9E8A-4EFB-AA76-646D28DDBF24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54292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rgbClr val="141E26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rgbClr val="3B51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3ADDBDFA-01BC-4E72-B5CD-1788B348E5A6}"/>
              </a:ext>
            </a:extLst>
          </p:cNvPr>
          <p:cNvSpPr txBox="1">
            <a:spLocks/>
          </p:cNvSpPr>
          <p:nvPr/>
        </p:nvSpPr>
        <p:spPr>
          <a:xfrm>
            <a:off x="3506875" y="1240233"/>
            <a:ext cx="8330938" cy="31536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Les </a:t>
            </a:r>
            <a:r>
              <a:rPr lang="fr-FR" sz="2400" dirty="0">
                <a:solidFill>
                  <a:srgbClr val="95B258"/>
                </a:solidFill>
              </a:rPr>
              <a:t>applications mobiles </a:t>
            </a:r>
            <a:r>
              <a:rPr lang="fr-FR" sz="2400" dirty="0">
                <a:solidFill>
                  <a:srgbClr val="141E26"/>
                </a:solidFill>
              </a:rPr>
              <a:t>sont de plus en plus </a:t>
            </a:r>
            <a:r>
              <a:rPr lang="fr-FR" sz="2400" dirty="0">
                <a:solidFill>
                  <a:srgbClr val="95B258"/>
                </a:solidFill>
              </a:rPr>
              <a:t>nombreuses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Les utilisateurs sont de plus en plus enclins à dépenser pour une application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Les entreprises adoptent de plus en plus une approche « </a:t>
            </a:r>
            <a:r>
              <a:rPr lang="fr-FR" sz="2400" dirty="0">
                <a:solidFill>
                  <a:srgbClr val="95B258"/>
                </a:solidFill>
              </a:rPr>
              <a:t>mobile first </a:t>
            </a:r>
            <a:r>
              <a:rPr lang="fr-FR" sz="2400" dirty="0">
                <a:solidFill>
                  <a:srgbClr val="141E26"/>
                </a:solidFill>
              </a:rPr>
              <a:t>» voire « mobile </a:t>
            </a:r>
            <a:r>
              <a:rPr lang="fr-FR" sz="2400" dirty="0" err="1">
                <a:solidFill>
                  <a:srgbClr val="141E26"/>
                </a:solidFill>
              </a:rPr>
              <a:t>only</a:t>
            </a:r>
            <a:r>
              <a:rPr lang="fr-FR" sz="2400" dirty="0">
                <a:solidFill>
                  <a:srgbClr val="141E26"/>
                </a:solidFill>
              </a:rPr>
              <a:t> »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41E26"/>
                </a:solidFill>
              </a:rPr>
              <a:t>Il en résulte des opportunités importantes pour les développeurs mobiles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6D568089-B2B3-4769-9325-554149C6E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84" y="6124781"/>
            <a:ext cx="528777" cy="5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44C23-0306-4C79-A615-0F5495658B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E6F0052-C844-4C3B-948F-88E3961AD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4185" y="6124782"/>
            <a:ext cx="528776" cy="528776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22BF55BC-6F2B-4024-95D5-A0C7ADD879BE}"/>
              </a:ext>
            </a:extLst>
          </p:cNvPr>
          <p:cNvSpPr txBox="1">
            <a:spLocks/>
          </p:cNvSpPr>
          <p:nvPr/>
        </p:nvSpPr>
        <p:spPr>
          <a:xfrm>
            <a:off x="3825174" y="428630"/>
            <a:ext cx="8012641" cy="4386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kern="1200">
                <a:solidFill>
                  <a:srgbClr val="222933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Les technologies cross-platform : Ionic</a:t>
            </a:r>
          </a:p>
          <a:p>
            <a:r>
              <a:rPr lang="fr-FR" b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Développer une application mobile aujourd’hui</a:t>
            </a:r>
          </a:p>
        </p:txBody>
      </p:sp>
      <p:sp>
        <p:nvSpPr>
          <p:cNvPr id="5" name="Espace réservé du texte 19">
            <a:extLst>
              <a:ext uri="{FF2B5EF4-FFF2-40B4-BE49-F238E27FC236}">
                <a16:creationId xmlns:a16="http://schemas.microsoft.com/office/drawing/2014/main" id="{E04311FB-FBF7-4BC4-BD8F-F8A468C6FE97}"/>
              </a:ext>
            </a:extLst>
          </p:cNvPr>
          <p:cNvSpPr txBox="1">
            <a:spLocks/>
          </p:cNvSpPr>
          <p:nvPr/>
        </p:nvSpPr>
        <p:spPr>
          <a:xfrm>
            <a:off x="354185" y="2699281"/>
            <a:ext cx="11483629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4400" dirty="0"/>
              <a:t>Les technologies de développement mobile</a:t>
            </a:r>
          </a:p>
        </p:txBody>
      </p:sp>
    </p:spTree>
    <p:extLst>
      <p:ext uri="{BB962C8B-B14F-4D97-AF65-F5344CB8AC3E}">
        <p14:creationId xmlns:p14="http://schemas.microsoft.com/office/powerpoint/2010/main" val="3975426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THÈME OFFICE" val="RIT6VH5m"/>
  <p:tag name="ARTICULATE_DESIGN_ID_1_THÈME OFFICE" val="R66cABEG"/>
  <p:tag name="ARTICULATE_SLIDE_COUNT" val="2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NI-ecole-Informatique-Charte_Graphique-v2023.potx" id="{8DF23D5A-EBA0-4384-9913-53A09D13838D}" vid="{220E91A7-61C3-4B73-AA27-DB095AB2A8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B208920A0C840A3CDE654A4512E2F" ma:contentTypeVersion="0" ma:contentTypeDescription="Create a new document." ma:contentTypeScope="" ma:versionID="b2e561040e0ac59d152e97dc13bf789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2112B7-675F-4876-9B67-FE360DED3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744E35-8DFE-42FB-9B27-EF60FB2821E4}">
  <ds:schemaRefs>
    <ds:schemaRef ds:uri="http://purl.org/dc/elements/1.1/"/>
    <ds:schemaRef ds:uri="http://schemas.microsoft.com/office/2006/metadata/properties"/>
    <ds:schemaRef ds:uri="cfaffce1-5344-4c4f-bfb6-760f0e67392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a210992-230b-44bf-b9a2-2f8c10b8863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2D31AAA-2B71-4B94-9B86-1A823F3678E5}"/>
</file>

<file path=docProps/app.xml><?xml version="1.0" encoding="utf-8"?>
<Properties xmlns="http://schemas.openxmlformats.org/officeDocument/2006/extended-properties" xmlns:vt="http://schemas.openxmlformats.org/officeDocument/2006/docPropsVTypes">
  <Template>ENI-ecole-Informatique-Charte_Graphique-v2023</Template>
  <TotalTime>305</TotalTime>
  <Words>1597</Words>
  <Application>Microsoft Office PowerPoint</Application>
  <PresentationFormat>Grand écran</PresentationFormat>
  <Paragraphs>283</Paragraphs>
  <Slides>28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Segoe UI</vt:lpstr>
      <vt:lpstr>Calibri</vt:lpstr>
      <vt:lpstr>Segoe UI Black</vt:lpstr>
      <vt:lpstr>Segoe UI Light</vt:lpstr>
      <vt:lpstr>Arial</vt:lpstr>
      <vt:lpstr>Thème Office</vt:lpstr>
      <vt:lpstr>Les technologies cross-platform : Ionic Module 01 - Développer une application mobile aujourd’hui</vt:lpstr>
      <vt:lpstr>Présentation PowerPoint</vt:lpstr>
      <vt:lpstr>Comprendre les enjeux du développement mobile de nos jours</vt:lpstr>
      <vt:lpstr>Le marché des applications mobiles aujourd’hui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 de la formation</dc:title>
  <dc:creator>Nathalie HERVOCHE</dc:creator>
  <cp:lastModifiedBy>Anne-Lise BAILLE</cp:lastModifiedBy>
  <cp:revision>154</cp:revision>
  <dcterms:created xsi:type="dcterms:W3CDTF">2023-01-06T06:52:31Z</dcterms:created>
  <dcterms:modified xsi:type="dcterms:W3CDTF">2023-04-12T14:49:52Z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f66734b3-83b1-41cc-940e-f23d0c158fc1</vt:lpwstr>
  </property>
  <property fmtid="{D5CDD505-2E9C-101B-9397-08002B2CF9AE}" pid="3" name="ContentTypeId">
    <vt:lpwstr>0x010100450B208920A0C840A3CDE654A4512E2F</vt:lpwstr>
  </property>
  <property fmtid="{D5CDD505-2E9C-101B-9397-08002B2CF9AE}" pid="4" name="ArticulateGUID">
    <vt:lpwstr>4C016939-3D63-4BD5-8C4B-0D84325C8D72</vt:lpwstr>
  </property>
  <property fmtid="{D5CDD505-2E9C-101B-9397-08002B2CF9AE}" pid="5" name="ArticulatePath">
    <vt:lpwstr>débuter_powerapps_video_ENI</vt:lpwstr>
  </property>
  <property fmtid="{D5CDD505-2E9C-101B-9397-08002B2CF9AE}" pid="6" name="MediaServiceImageTags">
    <vt:lpwstr/>
  </property>
  <property fmtid="{D5CDD505-2E9C-101B-9397-08002B2CF9AE}" pid="7" name="Order">
    <vt:r8>1967200</vt:r8>
  </property>
  <property fmtid="{D5CDD505-2E9C-101B-9397-08002B2CF9AE}" pid="8" name="xd_Signature">
    <vt:bool>false</vt:bool>
  </property>
  <property fmtid="{D5CDD505-2E9C-101B-9397-08002B2CF9AE}" pid="9" name="xd_ProgID">
    <vt:lpwstr/>
  </property>
  <property fmtid="{D5CDD505-2E9C-101B-9397-08002B2CF9AE}" pid="10" name="TriggerFlowInfo">
    <vt:lpwstr/>
  </property>
  <property fmtid="{D5CDD505-2E9C-101B-9397-08002B2CF9AE}" pid="11" name="_SourceUrl">
    <vt:lpwstr/>
  </property>
  <property fmtid="{D5CDD505-2E9C-101B-9397-08002B2CF9AE}" pid="12" name="_SharedFileIndex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</Properties>
</file>